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2"/>
  </p:notesMasterIdLst>
  <p:handoutMasterIdLst>
    <p:handoutMasterId r:id="rId13"/>
  </p:handoutMasterIdLst>
  <p:sldIdLst>
    <p:sldId id="754" r:id="rId5"/>
    <p:sldId id="802" r:id="rId6"/>
    <p:sldId id="695" r:id="rId7"/>
    <p:sldId id="799" r:id="rId8"/>
    <p:sldId id="803" r:id="rId9"/>
    <p:sldId id="804" r:id="rId10"/>
    <p:sldId id="755" r:id="rId11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26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  <p:cmAuthor id="4" name="Harsha Banuli" initials="HB" lastIdx="3" clrIdx="3">
    <p:extLst>
      <p:ext uri="{19B8F6BF-5375-455C-9EA6-DF929625EA0E}">
        <p15:presenceInfo xmlns:p15="http://schemas.microsoft.com/office/powerpoint/2012/main" userId="S::harshab@nvidia.com::cb1257e4-43ce-4d00-a31c-cdbae1d04c54" providerId="AD"/>
      </p:ext>
    </p:extLst>
  </p:cmAuthor>
  <p:cmAuthor id="5" name="James Delfeld" initials="JD" lastIdx="5" clrIdx="4">
    <p:extLst>
      <p:ext uri="{19B8F6BF-5375-455C-9EA6-DF929625EA0E}">
        <p15:presenceInfo xmlns:p15="http://schemas.microsoft.com/office/powerpoint/2012/main" userId="S::jdelfeld@nvidia.com::dbdaea69-f659-4d40-9654-840f7d53bec9" providerId="AD"/>
      </p:ext>
    </p:extLst>
  </p:cmAuthor>
  <p:cmAuthor id="6" name="Carl Cao" initials="CC" lastIdx="6" clrIdx="5">
    <p:extLst>
      <p:ext uri="{19B8F6BF-5375-455C-9EA6-DF929625EA0E}">
        <p15:presenceInfo xmlns:p15="http://schemas.microsoft.com/office/powerpoint/2012/main" userId="S::carcao@nvidia.com::4d426f68-0009-4700-b55d-a773855627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74" autoAdjust="0"/>
    <p:restoredTop sz="97375" autoAdjust="0"/>
  </p:normalViewPr>
  <p:slideViewPr>
    <p:cSldViewPr snapToGrid="0">
      <p:cViewPr varScale="1">
        <p:scale>
          <a:sx n="175" d="100"/>
          <a:sy n="175" d="100"/>
        </p:scale>
        <p:origin x="1224" y="144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8FA58D2D-297A-4255-9C5D-1433050EA94E}"/>
    <pc:docChg chg="modSld">
      <pc:chgData name="Lopa Kundu" userId="311fcf9a-fe06-49ee-a36e-33ca706c08c3" providerId="ADAL" clId="{8FA58D2D-297A-4255-9C5D-1433050EA94E}" dt="2020-08-28T20:56:45.147" v="3" actId="20577"/>
      <pc:docMkLst>
        <pc:docMk/>
      </pc:docMkLst>
      <pc:sldChg chg="modSp mod">
        <pc:chgData name="Lopa Kundu" userId="311fcf9a-fe06-49ee-a36e-33ca706c08c3" providerId="ADAL" clId="{8FA58D2D-297A-4255-9C5D-1433050EA94E}" dt="2020-08-28T20:56:45.147" v="3" actId="20577"/>
        <pc:sldMkLst>
          <pc:docMk/>
          <pc:sldMk cId="3116770051" sldId="754"/>
        </pc:sldMkLst>
        <pc:spChg chg="mod">
          <ac:chgData name="Lopa Kundu" userId="311fcf9a-fe06-49ee-a36e-33ca706c08c3" providerId="ADAL" clId="{8FA58D2D-297A-4255-9C5D-1433050EA94E}" dt="2020-08-28T20:56:45.147" v="3" actId="20577"/>
          <ac:spMkLst>
            <pc:docMk/>
            <pc:sldMk cId="3116770051" sldId="75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08/27/2020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799" y="3468914"/>
            <a:ext cx="6295571" cy="1304369"/>
          </a:xfrm>
        </p:spPr>
        <p:txBody>
          <a:bodyPr/>
          <a:lstStyle/>
          <a:p>
            <a:r>
              <a:rPr lang="en-US" dirty="0"/>
              <a:t>O-DU AAL Profile: </a:t>
            </a:r>
            <a:br>
              <a:rPr lang="en-US" dirty="0"/>
            </a:br>
            <a:r>
              <a:rPr lang="en-US" dirty="0"/>
              <a:t>PHY functional blocks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0CEF-ECA6-4D28-B4D3-42BD9320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9D07-1473-4F07-9682-DED2420E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103035"/>
            <a:ext cx="10024454" cy="3693758"/>
          </a:xfrm>
        </p:spPr>
        <p:txBody>
          <a:bodyPr/>
          <a:lstStyle/>
          <a:p>
            <a:r>
              <a:rPr lang="en-US" sz="2000" dirty="0"/>
              <a:t>To illustrate processing blocks of DL and UL PHY signals/channels in O-DU with 7-2x lower layer split</a:t>
            </a:r>
          </a:p>
        </p:txBody>
      </p:sp>
    </p:spTree>
    <p:extLst>
      <p:ext uri="{BB962C8B-B14F-4D97-AF65-F5344CB8AC3E}">
        <p14:creationId xmlns:p14="http://schemas.microsoft.com/office/powerpoint/2010/main" val="21135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99437"/>
            <a:ext cx="9976104" cy="5909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9573" y="1568198"/>
            <a:ext cx="9948672" cy="41769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L1 High-PHY processing blocks for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DL channels and signals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UL channels and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41125"/>
            <a:ext cx="9976104" cy="590931"/>
          </a:xfrm>
        </p:spPr>
        <p:txBody>
          <a:bodyPr/>
          <a:lstStyle/>
          <a:p>
            <a:r>
              <a:rPr lang="en-US" dirty="0">
                <a:latin typeface="Trebuchet MS"/>
              </a:rPr>
              <a:t>O-DU PHY processing blocks (downlink)</a:t>
            </a:r>
            <a:r>
              <a:rPr lang="en-US" baseline="30000" dirty="0">
                <a:latin typeface="Trebuchet MS"/>
              </a:rPr>
              <a:t>[1]</a:t>
            </a:r>
            <a:endParaRPr lang="en-US" dirty="0">
              <a:latin typeface="Trebuchet M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9B68C-3DC0-4A8A-A13A-DE1EFD6A60F2}"/>
              </a:ext>
            </a:extLst>
          </p:cNvPr>
          <p:cNvSpPr txBox="1">
            <a:spLocks/>
          </p:cNvSpPr>
          <p:nvPr/>
        </p:nvSpPr>
        <p:spPr bwMode="auto">
          <a:xfrm>
            <a:off x="7278628" y="1594869"/>
            <a:ext cx="3363310" cy="382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u="sng" dirty="0"/>
              <a:t>Downlink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Data/Shared channel (PDSCH)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Channel (PDCCH)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 Channel (PBCH)</a:t>
            </a:r>
          </a:p>
          <a:p>
            <a:r>
              <a:rPr lang="en-US" u="sng" dirty="0"/>
              <a:t>Downlink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signals: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PDSCH/PDCCH/PBCH DMRS, CSI-RS, PT-RS (mainly for FR2), TRS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sequences: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PSS, SSS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9EEE-D649-43B1-B937-FDB6ACDE344D}"/>
              </a:ext>
            </a:extLst>
          </p:cNvPr>
          <p:cNvSpPr txBox="1"/>
          <p:nvPr/>
        </p:nvSpPr>
        <p:spPr>
          <a:xfrm>
            <a:off x="263322" y="5674019"/>
            <a:ext cx="4225749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accent4"/>
                </a:solidFill>
              </a:rPr>
              <a:t>*Optional blocks, depending upon O-DU /O-RU implementation</a:t>
            </a:r>
            <a:endParaRPr lang="en-US" sz="1400" dirty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FE4D9-7F99-4B26-BE24-BD207D55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62" y="1594870"/>
            <a:ext cx="6723841" cy="3992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BAB30-6AFE-4DF1-A569-02CB30092606}"/>
              </a:ext>
            </a:extLst>
          </p:cNvPr>
          <p:cNvSpPr txBox="1"/>
          <p:nvPr/>
        </p:nvSpPr>
        <p:spPr>
          <a:xfrm>
            <a:off x="263321" y="5896647"/>
            <a:ext cx="968622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aseline="30000" dirty="0">
                <a:solidFill>
                  <a:schemeClr val="accent4"/>
                </a:solidFill>
              </a:rPr>
              <a:t>[1] </a:t>
            </a:r>
            <a:r>
              <a:rPr lang="en-US" sz="1100" dirty="0">
                <a:solidFill>
                  <a:schemeClr val="accent4"/>
                </a:solidFill>
              </a:rPr>
              <a:t>Focusing on 5G NR eMBB. Additional DL PHY signals/channels (as per 3GPP spec.) for use cases beyond eMBB are not precluded</a:t>
            </a:r>
            <a:endParaRPr lang="en-US" sz="1400" dirty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77912"/>
            <a:ext cx="9976104" cy="590931"/>
          </a:xfrm>
        </p:spPr>
        <p:txBody>
          <a:bodyPr/>
          <a:lstStyle/>
          <a:p>
            <a:r>
              <a:rPr lang="en-US" dirty="0">
                <a:latin typeface="Trebuchet MS"/>
              </a:rPr>
              <a:t>O-DU PHY processing blocks (Uplink)</a:t>
            </a:r>
            <a:r>
              <a:rPr lang="en-US" baseline="30000" dirty="0">
                <a:latin typeface="Trebuchet MS"/>
              </a:rPr>
              <a:t>[1]</a:t>
            </a:r>
            <a:endParaRPr lang="en-US" dirty="0">
              <a:latin typeface="Trebuchet M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9B68C-3DC0-4A8A-A13A-DE1EFD6A60F2}"/>
              </a:ext>
            </a:extLst>
          </p:cNvPr>
          <p:cNvSpPr txBox="1">
            <a:spLocks/>
          </p:cNvSpPr>
          <p:nvPr/>
        </p:nvSpPr>
        <p:spPr bwMode="auto">
          <a:xfrm>
            <a:off x="7767144" y="1713624"/>
            <a:ext cx="3084885" cy="284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Uplink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Data/Shared Channel (PUSCH)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Channel (PUCCH)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Access Channel (PRACH)</a:t>
            </a:r>
          </a:p>
          <a:p>
            <a:r>
              <a:rPr lang="en-US" dirty="0"/>
              <a:t>Uplink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signal: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SRS, PT-RS (mainly for FR2)</a:t>
            </a:r>
          </a:p>
          <a:p>
            <a:endParaRPr lang="en-US" dirty="0"/>
          </a:p>
          <a:p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2663E-C06C-4263-83B8-47DCA4C1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1" y="1713624"/>
            <a:ext cx="7197090" cy="3802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1C5E3-DE4A-418F-9204-09D62D11D4EF}"/>
              </a:ext>
            </a:extLst>
          </p:cNvPr>
          <p:cNvSpPr txBox="1"/>
          <p:nvPr/>
        </p:nvSpPr>
        <p:spPr>
          <a:xfrm>
            <a:off x="202221" y="5646805"/>
            <a:ext cx="4225749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chemeClr val="accent4"/>
                </a:solidFill>
              </a:rPr>
              <a:t>*Optional blocks, depending upon O-DU /O-RU implementation</a:t>
            </a:r>
            <a:endParaRPr lang="en-US" sz="1400" dirty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5DC0D-A806-4DED-A169-CAE856C77BFE}"/>
              </a:ext>
            </a:extLst>
          </p:cNvPr>
          <p:cNvSpPr txBox="1"/>
          <p:nvPr/>
        </p:nvSpPr>
        <p:spPr>
          <a:xfrm>
            <a:off x="263321" y="5896647"/>
            <a:ext cx="9686222" cy="2446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aseline="30000" dirty="0">
                <a:solidFill>
                  <a:schemeClr val="accent4"/>
                </a:solidFill>
              </a:rPr>
              <a:t>[1] </a:t>
            </a:r>
            <a:r>
              <a:rPr lang="en-US" sz="1100" dirty="0">
                <a:solidFill>
                  <a:schemeClr val="accent4"/>
                </a:solidFill>
              </a:rPr>
              <a:t>Focusing on 5G NR eMBB. Additional UL PHY signals/channels (as per 3GPP spec.) for use cases beyond eMBB are not precluded</a:t>
            </a:r>
            <a:endParaRPr lang="en-US" sz="1400" dirty="0">
              <a:solidFill>
                <a:schemeClr val="accent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99437"/>
            <a:ext cx="9976104" cy="590931"/>
          </a:xfrm>
        </p:spPr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9573" y="1568198"/>
            <a:ext cx="9948672" cy="8635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the O-DU PHY processing blocks for DL and UL channels/signals as baseline for extracting candidate accelerated functions for O-DU AAL profiles</a:t>
            </a:r>
            <a:r>
              <a:rPr lang="en-US" sz="2000" baseline="30000" dirty="0"/>
              <a:t>[1]</a:t>
            </a:r>
            <a:endParaRPr lang="en-US" sz="20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17611A0-1FB3-4529-944A-626954FC0E8E}"/>
              </a:ext>
            </a:extLst>
          </p:cNvPr>
          <p:cNvSpPr txBox="1">
            <a:spLocks/>
          </p:cNvSpPr>
          <p:nvPr/>
        </p:nvSpPr>
        <p:spPr bwMode="auto">
          <a:xfrm>
            <a:off x="569573" y="5565767"/>
            <a:ext cx="9948672" cy="43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200" kern="0" baseline="30000" dirty="0"/>
              <a:t>[1] </a:t>
            </a:r>
            <a:r>
              <a:rPr lang="en-US" sz="1200" kern="0" dirty="0"/>
              <a:t>The PHY processing blocks in this proposal are primarily focusing on signals/channels for 5G NR (eMBB). Additional signals/channels (as per 3GPP specification) can be accelerated for other use cases (beyond eMBB).</a:t>
            </a:r>
          </a:p>
          <a:p>
            <a:pPr marL="857250" lvl="1" indent="-285750" defTabSz="914400">
              <a:buFont typeface="Arial" panose="020B0604020202020204" pitchFamily="34" charset="0"/>
              <a:buChar char="•"/>
            </a:pPr>
            <a:endParaRPr lang="en-US" sz="1800" kern="0" dirty="0"/>
          </a:p>
          <a:p>
            <a:pPr lvl="1" defTabSz="914400"/>
            <a:endParaRPr lang="en-US" kern="0" dirty="0"/>
          </a:p>
          <a:p>
            <a:pPr lvl="1" defTabSz="914400"/>
            <a:endParaRPr lang="en-US" sz="1600" kern="0" dirty="0"/>
          </a:p>
          <a:p>
            <a:pPr lvl="1" defTabSz="914400"/>
            <a:endParaRPr lang="en-US" sz="1600" kern="0" dirty="0"/>
          </a:p>
          <a:p>
            <a:pPr lvl="1" defTabSz="914400"/>
            <a:endParaRPr lang="en-US" sz="1600" kern="0" dirty="0"/>
          </a:p>
          <a:p>
            <a:pPr lvl="1" defTabSz="914400"/>
            <a:endParaRPr lang="en-US" sz="1600" kern="0" dirty="0"/>
          </a:p>
          <a:p>
            <a:pPr lvl="1" defTabSz="914400"/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200505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1" ma:contentTypeDescription="Create a new document." ma:contentTypeScope="" ma:versionID="5fc1ef788409751d6d405d7ffe1db545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033f3ee3da664ace3918179e34512a5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0EC485-0672-4FB1-A898-765CABE7517B}"/>
</file>

<file path=customXml/itemProps3.xml><?xml version="1.0" encoding="utf-8"?>
<ds:datastoreItem xmlns:ds="http://schemas.openxmlformats.org/officeDocument/2006/customXml" ds:itemID="{DF88E22E-2A4B-4FB1-9848-BF16E7DBE74B}">
  <ds:schemaRefs>
    <ds:schemaRef ds:uri="66ee2c15-502e-4aab-bd5b-303a939d5f4f"/>
    <ds:schemaRef ds:uri="b1448685-5de4-4857-a594-91ddb29b9e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295</Words>
  <Application>Microsoft Office PowerPoint</Application>
  <PresentationFormat>Custom</PresentationFormat>
  <Paragraphs>49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Trebuchet MS</vt:lpstr>
      <vt:lpstr>Wingdings</vt:lpstr>
      <vt:lpstr>Title &amp; Bullet</vt:lpstr>
      <vt:lpstr>O-DU AAL Profile:  PHY functional blocks</vt:lpstr>
      <vt:lpstr>purpose</vt:lpstr>
      <vt:lpstr>agenda</vt:lpstr>
      <vt:lpstr>O-DU PHY processing blocks (downlink)[1]</vt:lpstr>
      <vt:lpstr>O-DU PHY processing blocks (Uplink)[1]</vt:lpstr>
      <vt:lpstr>proposal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5</cp:revision>
  <cp:lastPrinted>2020-01-22T09:07:52Z</cp:lastPrinted>
  <dcterms:created xsi:type="dcterms:W3CDTF">2008-01-24T03:11:41Z</dcterms:created>
  <dcterms:modified xsi:type="dcterms:W3CDTF">2020-08-28T20:56:48Z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